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Lst>
  <p:notesMasterIdLst>
    <p:notesMasterId r:id="rId20"/>
  </p:notesMasterIdLst>
  <p:sldIdLst>
    <p:sldId id="256" r:id="rId4"/>
    <p:sldId id="301" r:id="rId5"/>
    <p:sldId id="302" r:id="rId6"/>
    <p:sldId id="303" r:id="rId7"/>
    <p:sldId id="304" r:id="rId8"/>
    <p:sldId id="305" r:id="rId9"/>
    <p:sldId id="310" r:id="rId10"/>
    <p:sldId id="311" r:id="rId11"/>
    <p:sldId id="312" r:id="rId12"/>
    <p:sldId id="306" r:id="rId13"/>
    <p:sldId id="313" r:id="rId14"/>
    <p:sldId id="307" r:id="rId15"/>
    <p:sldId id="308" r:id="rId16"/>
    <p:sldId id="309" r:id="rId17"/>
    <p:sldId id="295" r:id="rId18"/>
    <p:sldId id="2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5095D1"/>
    <a:srgbClr val="8D8787"/>
    <a:srgbClr val="979191"/>
    <a:srgbClr val="235888"/>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71409" autoAdjust="0"/>
  </p:normalViewPr>
  <p:slideViewPr>
    <p:cSldViewPr snapToGrid="0">
      <p:cViewPr varScale="1">
        <p:scale>
          <a:sx n="48" d="100"/>
          <a:sy n="48" d="100"/>
        </p:scale>
        <p:origin x="1248" y="2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7/9/2018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367679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313736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27808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12833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12012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07524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7/9/2018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7/9/2018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47647008"/>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4673108"/>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12844930"/>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757534310"/>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10625011"/>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91916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869006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7/9/2018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7/9/2018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7/9/2018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17" Type="http://schemas.openxmlformats.org/officeDocument/2006/relationships/image" Target="../media/image40.emf"/><Relationship Id="rId2" Type="http://schemas.openxmlformats.org/officeDocument/2006/relationships/notesSlide" Target="../notesSlides/notesSlide7.xml"/><Relationship Id="rId16" Type="http://schemas.openxmlformats.org/officeDocument/2006/relationships/image" Target="../media/image39.emf"/><Relationship Id="rId1" Type="http://schemas.openxmlformats.org/officeDocument/2006/relationships/slideLayout" Target="../slideLayouts/slideLayout40.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7.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image" Target="../media/image26.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30.emf"/><Relationship Id="rId11" Type="http://schemas.openxmlformats.org/officeDocument/2006/relationships/image" Target="../media/image37.png"/><Relationship Id="rId5" Type="http://schemas.openxmlformats.org/officeDocument/2006/relationships/image" Target="../media/image29.emf"/><Relationship Id="rId15" Type="http://schemas.openxmlformats.org/officeDocument/2006/relationships/image" Target="../media/image32.emf"/><Relationship Id="rId10" Type="http://schemas.openxmlformats.org/officeDocument/2006/relationships/image" Target="../media/image36.emf"/><Relationship Id="rId4" Type="http://schemas.openxmlformats.org/officeDocument/2006/relationships/image" Target="../media/image28.emf"/><Relationship Id="rId9" Type="http://schemas.openxmlformats.org/officeDocument/2006/relationships/image" Target="../media/image35.emf"/><Relationship Id="rId14" Type="http://schemas.openxmlformats.org/officeDocument/2006/relationships/image" Target="../media/image31.emf"/></Relationships>
</file>

<file path=ppt/slides/_rels/slide9.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28.emf"/><Relationship Id="rId12" Type="http://schemas.openxmlformats.org/officeDocument/2006/relationships/image" Target="../media/image34.emf"/><Relationship Id="rId2" Type="http://schemas.openxmlformats.org/officeDocument/2006/relationships/image" Target="../media/image30.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27.emf"/><Relationship Id="rId11" Type="http://schemas.openxmlformats.org/officeDocument/2006/relationships/image" Target="../media/image37.png"/><Relationship Id="rId5" Type="http://schemas.openxmlformats.org/officeDocument/2006/relationships/image" Target="../media/image26.emf"/><Relationship Id="rId15" Type="http://schemas.openxmlformats.org/officeDocument/2006/relationships/image" Target="../media/image39.emf"/><Relationship Id="rId10" Type="http://schemas.openxmlformats.org/officeDocument/2006/relationships/image" Target="../media/image36.emf"/><Relationship Id="rId4" Type="http://schemas.openxmlformats.org/officeDocument/2006/relationships/image" Target="../media/image32.emf"/><Relationship Id="rId9" Type="http://schemas.openxmlformats.org/officeDocument/2006/relationships/image" Target="../media/image33.emf"/><Relationship Id="rId1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Web Apps</a:t>
            </a:r>
          </a:p>
        </p:txBody>
      </p:sp>
      <p:sp>
        <p:nvSpPr>
          <p:cNvPr id="3" name="Subtitle 2"/>
          <p:cNvSpPr>
            <a:spLocks noGrp="1"/>
          </p:cNvSpPr>
          <p:nvPr>
            <p:ph type="subTitle" idx="1"/>
          </p:nvPr>
        </p:nvSpPr>
        <p:spPr/>
        <p:txBody>
          <a:bodyPr>
            <a:normAutofit fontScale="77500" lnSpcReduction="20000"/>
          </a:bodyPr>
          <a:lstStyle/>
          <a:p>
            <a:r>
              <a:rPr lang="en-US" dirty="0">
                <a:solidFill>
                  <a:srgbClr val="FFFF00"/>
                </a:solidFill>
              </a:rPr>
              <a:t>Jan-Hendrik Louw</a:t>
            </a:r>
          </a:p>
          <a:p>
            <a:r>
              <a:rPr lang="en-US" dirty="0">
                <a:solidFill>
                  <a:srgbClr val="FFFF00"/>
                </a:solidFill>
              </a:rPr>
              <a:t>jalouw@Microsoft.com</a:t>
            </a:r>
          </a:p>
          <a:p>
            <a:endParaRPr lang="en-US" dirty="0">
              <a:solidFill>
                <a:srgbClr val="FFFF00"/>
              </a:solidFill>
            </a:endParaRPr>
          </a:p>
          <a:p>
            <a:r>
              <a:rPr lang="en-US" dirty="0">
                <a:solidFill>
                  <a:srgbClr val="FFFF00"/>
                </a:solidFill>
              </a:rPr>
              <a:t>Nils Woxholt</a:t>
            </a:r>
          </a:p>
          <a:p>
            <a:r>
              <a:rPr lang="en-US" dirty="0">
                <a:solidFill>
                  <a:srgbClr val="FFFF00"/>
                </a:solidFill>
              </a:rPr>
              <a:t>Nils.Woxholt@microsoft.com</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a:t>Developer commits code</a:t>
            </a:r>
          </a:p>
          <a:p>
            <a:pPr marL="342900" indent="-342900">
              <a:buAutoNum type="arabicPeriod"/>
            </a:pPr>
            <a:r>
              <a:rPr lang="en-US" sz="2000" dirty="0"/>
              <a:t>Automated process builds/compiles and deploys to staging slot</a:t>
            </a:r>
          </a:p>
          <a:p>
            <a:pPr marL="342900" indent="-342900">
              <a:buAutoNum type="arabicPeriod"/>
            </a:pPr>
            <a:r>
              <a:rPr lang="en-US" sz="2000" dirty="0"/>
              <a:t>Automated and other tests validate content in staging slot</a:t>
            </a:r>
          </a:p>
          <a:p>
            <a:pPr marL="342900" indent="-342900">
              <a:buAutoNum type="arabicPeriod"/>
            </a:pPr>
            <a:r>
              <a:rPr lang="en-US" sz="2000" dirty="0"/>
              <a:t>Staging content promoted to production</a:t>
            </a:r>
          </a:p>
          <a:p>
            <a:pPr marL="342900" indent="-342900">
              <a:buAutoNum type="arabicPeriod"/>
            </a:pPr>
            <a:r>
              <a:rPr lang="en-US" sz="200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97363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1"/>
          </p:nvPr>
        </p:nvSpPr>
        <p:spPr/>
        <p:txBody>
          <a:bodyPr/>
          <a:lstStyle/>
          <a:p>
            <a:r>
              <a:rPr lang="en-US" dirty="0"/>
              <a:t>Billing and provisioning for App Service resources</a:t>
            </a:r>
          </a:p>
        </p:txBody>
      </p:sp>
      <p:graphicFrame>
        <p:nvGraphicFramePr>
          <p:cNvPr id="5" name="Table 4"/>
          <p:cNvGraphicFramePr>
            <a:graphicFrameLocks noGrp="1"/>
          </p:cNvGraphicFramePr>
          <p:nvPr>
            <p:extLst>
              <p:ext uri="{D42A27DB-BD31-4B8C-83A1-F6EECF244321}">
                <p14:modId xmlns:p14="http://schemas.microsoft.com/office/powerpoint/2010/main" val="840548059"/>
              </p:ext>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a16="http://schemas.microsoft.com/office/drawing/2014/main" val="3872267235"/>
                    </a:ext>
                  </a:extLst>
                </a:gridCol>
                <a:gridCol w="1070517">
                  <a:extLst>
                    <a:ext uri="{9D8B030D-6E8A-4147-A177-3AD203B41FA5}">
                      <a16:colId xmlns:a16="http://schemas.microsoft.com/office/drawing/2014/main" val="1177306289"/>
                    </a:ext>
                  </a:extLst>
                </a:gridCol>
                <a:gridCol w="1137425">
                  <a:extLst>
                    <a:ext uri="{9D8B030D-6E8A-4147-A177-3AD203B41FA5}">
                      <a16:colId xmlns:a16="http://schemas.microsoft.com/office/drawing/2014/main" val="238301891"/>
                    </a:ext>
                  </a:extLst>
                </a:gridCol>
                <a:gridCol w="1561170">
                  <a:extLst>
                    <a:ext uri="{9D8B030D-6E8A-4147-A177-3AD203B41FA5}">
                      <a16:colId xmlns:a16="http://schemas.microsoft.com/office/drawing/2014/main" val="1573368495"/>
                    </a:ext>
                  </a:extLst>
                </a:gridCol>
                <a:gridCol w="1761893">
                  <a:extLst>
                    <a:ext uri="{9D8B030D-6E8A-4147-A177-3AD203B41FA5}">
                      <a16:colId xmlns:a16="http://schemas.microsoft.com/office/drawing/2014/main" val="1663854859"/>
                    </a:ext>
                  </a:extLst>
                </a:gridCol>
                <a:gridCol w="1650381">
                  <a:extLst>
                    <a:ext uri="{9D8B030D-6E8A-4147-A177-3AD203B41FA5}">
                      <a16:colId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Basic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Standard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Premium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 of Apps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Shared Disk Space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500</a:t>
                      </a:r>
                      <a:r>
                        <a:rPr lang="en-US" baseline="0" dirty="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Maximum Instances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No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Staging Environments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Custom Domains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SLA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99.95%</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Lab</a:t>
            </a:r>
          </a:p>
        </p:txBody>
      </p:sp>
      <p:sp>
        <p:nvSpPr>
          <p:cNvPr id="5" name="Text Placeholder 4"/>
          <p:cNvSpPr>
            <a:spLocks noGrp="1"/>
          </p:cNvSpPr>
          <p:nvPr>
            <p:ph type="body" idx="1"/>
          </p:nvPr>
        </p:nvSpPr>
        <p:spPr/>
        <p:txBody>
          <a:bodyPr/>
          <a:lstStyle/>
          <a:p>
            <a:r>
              <a:rPr lang="en-US" dirty="0"/>
              <a:t>Azure Web Apps HOL.html</a:t>
            </a:r>
          </a:p>
        </p:txBody>
      </p:sp>
    </p:spTree>
    <p:extLst>
      <p:ext uri="{BB962C8B-B14F-4D97-AF65-F5344CB8AC3E}">
        <p14:creationId xmlns:p14="http://schemas.microsoft.com/office/powerpoint/2010/main" val="333518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t>Web Apps</a:t>
            </a:r>
          </a:p>
          <a:p>
            <a:pPr algn="ctr"/>
            <a:r>
              <a:rPr lang="en-US" sz="1400" dirty="0"/>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t>Mobile Apps</a:t>
            </a:r>
          </a:p>
          <a:p>
            <a:pPr algn="ctr"/>
            <a:r>
              <a:rPr lang="en-US" sz="1400" dirty="0"/>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51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Global Scale</a:t>
            </a:r>
          </a:p>
          <a:p>
            <a:pPr algn="ctr"/>
            <a:r>
              <a:rPr lang="en-US" sz="1600" dirty="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Enterprise Grade</a:t>
            </a:r>
          </a:p>
          <a:p>
            <a:pPr algn="ctr"/>
            <a:r>
              <a:rPr lang="en-US" sz="1600" dirty="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Familiar and Fast</a:t>
            </a:r>
          </a:p>
          <a:p>
            <a:pPr algn="ctr"/>
            <a:r>
              <a:rPr lang="en-US" sz="1600"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10387</TotalTime>
  <Words>1660</Words>
  <Application>Microsoft Office PowerPoint</Application>
  <PresentationFormat>Widescreen</PresentationFormat>
  <Paragraphs>193</Paragraphs>
  <Slides>16</Slides>
  <Notes>12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Arial</vt:lpstr>
      <vt:lpstr>Calibri</vt:lpstr>
      <vt:lpstr>Consolas</vt:lpstr>
      <vt:lpstr>Kozuka Gothic Pro R</vt:lpstr>
      <vt:lpstr>Lucida Console</vt:lpstr>
      <vt:lpstr>Segoe UI</vt:lpstr>
      <vt:lpstr>Segoe UI Light</vt:lpstr>
      <vt:lpstr>Segoe UI Semibold</vt:lpstr>
      <vt:lpstr>Wingdings</vt:lpstr>
      <vt:lpstr>Office Theme</vt:lpstr>
      <vt:lpstr>1_MS1444_Windows Azure Template 16x9_r08a</vt:lpstr>
      <vt:lpstr>1_Azure Event</vt:lpstr>
      <vt:lpstr>Azure Web Apps</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Web Apps</dc:title>
  <dc:creator>Gavin Gear</dc:creator>
  <cp:lastModifiedBy>Jan-Hendrik Louw</cp:lastModifiedBy>
  <cp:revision>138</cp:revision>
  <dcterms:created xsi:type="dcterms:W3CDTF">2016-04-21T18:51:19Z</dcterms:created>
  <dcterms:modified xsi:type="dcterms:W3CDTF">2018-07-11T06:58:47Z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jalouw@microsoft.com</vt:lpwstr>
  </property>
  <property fmtid="{D5CDD505-2E9C-101B-9397-08002B2CF9AE}" pid="5" name="MSIP_Label_f42aa342-8706-4288-bd11-ebb85995028c_SetDate">
    <vt:lpwstr>2018-07-09T08:25:50.9392239Z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